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0" r:id="rId5"/>
    <p:sldId id="259" r:id="rId6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650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overOverlay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DCB75A8F-6468-44F5-B6A5-608C03972EB6}" type="datetimeFigureOut">
              <a:rPr lang="es-ES" smtClean="0"/>
              <a:t>22/11/2016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D4D2AEE7-BAC8-4995-AC01-3BC0C3F12249}" type="slidenum">
              <a:rPr lang="es-ES" smtClean="0"/>
              <a:t>‹Nº›</a:t>
            </a:fld>
            <a:endParaRPr lang="es-ES"/>
          </a:p>
        </p:txBody>
      </p:sp>
      <p:grpSp>
        <p:nvGrpSpPr>
          <p:cNvPr id="8" name="Group 7"/>
          <p:cNvGrpSpPr/>
          <p:nvPr/>
        </p:nvGrpSpPr>
        <p:grpSpPr>
          <a:xfrm>
            <a:off x="1194101" y="2887530"/>
            <a:ext cx="6779110" cy="923330"/>
            <a:chOff x="1172584" y="1381459"/>
            <a:chExt cx="6779110" cy="923330"/>
          </a:xfrm>
          <a:effectLst>
            <a:outerShdw blurRad="38100" dist="12700" dir="16200000" rotWithShape="0">
              <a:prstClr val="black">
                <a:alpha val="30000"/>
              </a:prstClr>
            </a:outerShdw>
          </a:effectLst>
        </p:grpSpPr>
        <p:sp>
          <p:nvSpPr>
            <p:cNvPr id="9" name="TextBox 8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ln w="3175">
                    <a:solidFill>
                      <a:schemeClr val="tx2">
                        <a:alpha val="60000"/>
                      </a:schemeClr>
                    </a:solidFill>
                  </a:ln>
                  <a:solidFill>
                    <a:schemeClr val="tx2">
                      <a:lumMod val="90000"/>
                    </a:schemeClr>
                  </a:solidFill>
                  <a:effectLst>
                    <a:outerShdw blurRad="34925" dist="12700" dir="14400000" algn="ctr" rotWithShape="0">
                      <a:srgbClr val="000000">
                        <a:alpha val="21000"/>
                      </a:srgbClr>
                    </a:outerShdw>
                  </a:effectLst>
                  <a:latin typeface="Wingdings" pitchFamily="2" charset="2"/>
                </a:rPr>
                <a:t></a:t>
              </a:r>
              <a:endParaRPr lang="en-US" sz="5400" dirty="0">
                <a:ln w="3175">
                  <a:solidFill>
                    <a:schemeClr val="tx2">
                      <a:alpha val="60000"/>
                    </a:schemeClr>
                  </a:solidFill>
                </a:ln>
                <a:solidFill>
                  <a:schemeClr val="tx2">
                    <a:lumMod val="90000"/>
                  </a:schemeClr>
                </a:solidFill>
                <a:effectLst>
                  <a:outerShdw blurRad="34925" dist="12700" dir="14400000" algn="ctr" rotWithShape="0">
                    <a:srgbClr val="000000">
                      <a:alpha val="21000"/>
                    </a:srgbClr>
                  </a:outerShdw>
                </a:effectLst>
                <a:latin typeface="Wingdings" pitchFamily="2" charset="2"/>
              </a:endParaRPr>
            </a:p>
          </p:txBody>
        </p:sp>
        <p:cxnSp>
          <p:nvCxnSpPr>
            <p:cNvPr id="10" name="Straight Connector 9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831976" y="192293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83341" y="1387737"/>
            <a:ext cx="6777318" cy="1731982"/>
          </a:xfrm>
        </p:spPr>
        <p:txBody>
          <a:bodyPr anchor="b"/>
          <a:lstStyle>
            <a:lvl1pPr>
              <a:defRPr>
                <a:ln w="3175">
                  <a:solidFill>
                    <a:schemeClr val="tx1">
                      <a:alpha val="65000"/>
                    </a:schemeClr>
                  </a:solidFill>
                </a:ln>
                <a:solidFill>
                  <a:schemeClr val="tx1"/>
                </a:solidFill>
                <a:effectLst>
                  <a:outerShdw blurRad="25400" dist="12700" dir="14220000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767862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  <a:effectLst>
                  <a:outerShdw blurRad="34925" dist="12700" dir="14400000" rotWithShape="0">
                    <a:prstClr val="black">
                      <a:alpha val="21000"/>
                    </a:prstClr>
                  </a:outerShdw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B75A8F-6468-44F5-B6A5-608C03972EB6}" type="datetimeFigureOut">
              <a:rPr lang="es-ES" smtClean="0"/>
              <a:t>22/11/2016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D2AEE7-BAC8-4995-AC01-3BC0C3F12249}" type="slidenum">
              <a:rPr lang="es-ES" smtClean="0"/>
              <a:t>‹Nº›</a:t>
            </a:fld>
            <a:endParaRPr lang="es-ES"/>
          </a:p>
        </p:txBody>
      </p:sp>
      <p:grpSp>
        <p:nvGrpSpPr>
          <p:cNvPr id="11" name="Group 10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5" name="TextBox 14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6" name="Straight Connector 15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66560" y="559398"/>
            <a:ext cx="1678193" cy="556676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8488" y="849854"/>
            <a:ext cx="5507917" cy="5023821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B75A8F-6468-44F5-B6A5-608C03972EB6}" type="datetimeFigureOut">
              <a:rPr lang="es-ES" smtClean="0"/>
              <a:t>22/11/2016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D2AEE7-BAC8-4995-AC01-3BC0C3F12249}" type="slidenum">
              <a:rPr lang="es-ES" smtClean="0"/>
              <a:t>‹Nº›</a:t>
            </a:fld>
            <a:endParaRPr lang="es-ES"/>
          </a:p>
        </p:txBody>
      </p:sp>
      <p:grpSp>
        <p:nvGrpSpPr>
          <p:cNvPr id="11" name="Group 10"/>
          <p:cNvGrpSpPr/>
          <p:nvPr/>
        </p:nvGrpSpPr>
        <p:grpSpPr>
          <a:xfrm rot="5400000">
            <a:off x="3909050" y="2880823"/>
            <a:ext cx="5480154" cy="923330"/>
            <a:chOff x="1815339" y="1381459"/>
            <a:chExt cx="5480154" cy="923330"/>
          </a:xfrm>
        </p:grpSpPr>
        <p:sp>
          <p:nvSpPr>
            <p:cNvPr id="12" name="TextBox 11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3" name="Straight Connector 12"/>
            <p:cNvCxnSpPr/>
            <p:nvPr/>
          </p:nvCxnSpPr>
          <p:spPr>
            <a:xfrm flipH="1" flipV="1">
              <a:off x="1815339" y="1924709"/>
              <a:ext cx="2468880" cy="2505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0800000">
              <a:off x="4826613" y="1927417"/>
              <a:ext cx="2468880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B75A8F-6468-44F5-B6A5-608C03972EB6}" type="datetimeFigureOut">
              <a:rPr lang="es-ES" smtClean="0"/>
              <a:t>22/11/2016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D2AEE7-BAC8-4995-AC01-3BC0C3F12249}" type="slidenum">
              <a:rPr lang="es-ES" smtClean="0"/>
              <a:t>‹Nº›</a:t>
            </a:fld>
            <a:endParaRPr lang="es-ES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grpSp>
        <p:nvGrpSpPr>
          <p:cNvPr id="12" name="Group 11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3" name="TextBox 12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4" name="Straight Connector 13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CoverOverlay.png"/>
          <p:cNvPicPr>
            <a:picLocks noChangeAspect="1"/>
          </p:cNvPicPr>
          <p:nvPr/>
        </p:nvPicPr>
        <p:blipFill>
          <a:blip r:embed="rId2" cstate="print">
            <a:lum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grpSp>
        <p:nvGrpSpPr>
          <p:cNvPr id="7" name="Group 7"/>
          <p:cNvGrpSpPr/>
          <p:nvPr/>
        </p:nvGrpSpPr>
        <p:grpSpPr>
          <a:xfrm>
            <a:off x="1172584" y="2887579"/>
            <a:ext cx="6779110" cy="923330"/>
            <a:chOff x="1172584" y="1381459"/>
            <a:chExt cx="6779110" cy="923330"/>
          </a:xfrm>
        </p:grpSpPr>
        <p:sp>
          <p:nvSpPr>
            <p:cNvPr id="9" name="TextBox 8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0" name="Straight Connector 9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831976" y="1927412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40" y="1204857"/>
            <a:ext cx="7754713" cy="1910716"/>
          </a:xfrm>
        </p:spPr>
        <p:txBody>
          <a:bodyPr anchor="b"/>
          <a:lstStyle>
            <a:lvl1pPr algn="ctr">
              <a:defRPr sz="5400" b="0" cap="none" baseline="0">
                <a:solidFill>
                  <a:schemeClr val="tx2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248" y="3767316"/>
            <a:ext cx="7734747" cy="15001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B75A8F-6468-44F5-B6A5-608C03972EB6}" type="datetimeFigureOut">
              <a:rPr lang="es-ES" smtClean="0"/>
              <a:t>22/11/2016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D2AEE7-BAC8-4995-AC01-3BC0C3F12249}" type="slidenum">
              <a:rPr lang="es-ES" smtClean="0"/>
              <a:t>‹Nº›</a:t>
            </a:fld>
            <a:endParaRPr lang="es-E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B75A8F-6468-44F5-B6A5-608C03972EB6}" type="datetimeFigureOut">
              <a:rPr lang="es-ES" smtClean="0"/>
              <a:t>22/11/2016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D2AEE7-BAC8-4995-AC01-3BC0C3F12249}" type="slidenum">
              <a:rPr lang="es-ES" smtClean="0"/>
              <a:t>‹Nº›</a:t>
            </a:fld>
            <a:endParaRPr lang="es-E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grpSp>
        <p:nvGrpSpPr>
          <p:cNvPr id="13" name="Group 12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4" name="TextBox 13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5" name="Straight Connector 14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685800" y="2240280"/>
            <a:ext cx="3803904" cy="3877056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4"/>
          </p:nvPr>
        </p:nvSpPr>
        <p:spPr>
          <a:xfrm>
            <a:off x="4645151" y="2240280"/>
            <a:ext cx="3803904" cy="3877056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51560" y="2240280"/>
            <a:ext cx="3442446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8488" y="2947595"/>
            <a:ext cx="3803904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02306" y="2240280"/>
            <a:ext cx="3447288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944368"/>
            <a:ext cx="3799728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B75A8F-6468-44F5-B6A5-608C03972EB6}" type="datetimeFigureOut">
              <a:rPr lang="es-ES" smtClean="0"/>
              <a:t>22/11/2016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D2AEE7-BAC8-4995-AC01-3BC0C3F12249}" type="slidenum">
              <a:rPr lang="es-ES" smtClean="0"/>
              <a:t>‹Nº›</a:t>
            </a:fld>
            <a:endParaRPr lang="es-ES"/>
          </a:p>
        </p:txBody>
      </p:sp>
      <p:grpSp>
        <p:nvGrpSpPr>
          <p:cNvPr id="14" name="Group 13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6" name="TextBox 15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7" name="Straight Connector 16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B75A8F-6468-44F5-B6A5-608C03972EB6}" type="datetimeFigureOut">
              <a:rPr lang="es-ES" smtClean="0"/>
              <a:t>22/11/2016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D2AEE7-BAC8-4995-AC01-3BC0C3F12249}" type="slidenum">
              <a:rPr lang="es-ES" smtClean="0"/>
              <a:t>‹Nº›</a:t>
            </a:fld>
            <a:endParaRPr lang="es-ES"/>
          </a:p>
        </p:txBody>
      </p:sp>
      <p:grpSp>
        <p:nvGrpSpPr>
          <p:cNvPr id="10" name="Group 9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4" name="TextBox 13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5" name="Straight Connector 14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B75A8F-6468-44F5-B6A5-608C03972EB6}" type="datetimeFigureOut">
              <a:rPr lang="es-ES" smtClean="0"/>
              <a:t>22/11/2016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D2AEE7-BAC8-4995-AC01-3BC0C3F12249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4579" y="1678195"/>
            <a:ext cx="3422483" cy="1886921"/>
          </a:xfrm>
        </p:spPr>
        <p:txBody>
          <a:bodyPr anchor="b"/>
          <a:lstStyle>
            <a:lvl1pPr algn="l">
              <a:defRPr sz="2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2001" y="559398"/>
            <a:ext cx="4116667" cy="5566765"/>
          </a:xfrm>
        </p:spPr>
        <p:txBody>
          <a:bodyPr anchor="ctr"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34579" y="3603812"/>
            <a:ext cx="3411725" cy="2517289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B75A8F-6468-44F5-B6A5-608C03972EB6}" type="datetimeFigureOut">
              <a:rPr lang="es-ES" smtClean="0"/>
              <a:t>22/11/2016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D2AEE7-BAC8-4995-AC01-3BC0C3F12249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731" y="4668818"/>
            <a:ext cx="7767021" cy="644729"/>
          </a:xfrm>
        </p:spPr>
        <p:txBody>
          <a:bodyPr anchor="b"/>
          <a:lstStyle>
            <a:lvl1pPr algn="ctr">
              <a:defRPr sz="2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240000">
            <a:off x="2183792" y="666965"/>
            <a:ext cx="4772156" cy="3598016"/>
          </a:xfr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24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8489" y="5324306"/>
            <a:ext cx="7756264" cy="804862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B75A8F-6468-44F5-B6A5-608C03972EB6}" type="datetimeFigureOut">
              <a:rPr lang="es-ES" smtClean="0"/>
              <a:t>22/11/2016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D2AEE7-BAC8-4995-AC01-3BC0C3F12249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83000">
                <a:schemeClr val="bg1">
                  <a:alpha val="11000"/>
                </a:schemeClr>
              </a:gs>
              <a:gs pos="100000">
                <a:schemeClr val="bg2">
                  <a:lumMod val="75000"/>
                  <a:alpha val="23000"/>
                </a:schemeClr>
              </a:gs>
            </a:gsLst>
            <a:path path="rect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8490" y="570156"/>
            <a:ext cx="7756263" cy="105425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247" y="2248347"/>
            <a:ext cx="7745505" cy="38778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0378" y="616144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DCB75A8F-6468-44F5-B6A5-608C03972EB6}" type="datetimeFigureOut">
              <a:rPr lang="es-ES" smtClean="0"/>
              <a:t>22/11/2016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16144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639264" y="616144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D4D2AEE7-BAC8-4995-AC01-3BC0C3F12249}" type="slidenum">
              <a:rPr lang="es-ES" smtClean="0"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540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6576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77724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"/>
        <a:defRPr sz="22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114300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20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508760" indent="-32004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828800" indent="-32004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214884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46888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78892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EZFkUeleHPY" TargetMode="External"/><Relationship Id="rId2" Type="http://schemas.openxmlformats.org/officeDocument/2006/relationships/hyperlink" Target="https://www.youtube.com/watch?v=s4-YQpguRpE" TargetMode="External"/><Relationship Id="rId1" Type="http://schemas.openxmlformats.org/officeDocument/2006/relationships/slideLayout" Target="../slideLayouts/slideLayout1.xml"/><Relationship Id="rId4" Type="http://schemas.openxmlformats.org/officeDocument/2006/relationships/hyperlink" Target="http://www.investopedia.com/terms/t/tragedy-of-the-commons.asp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en.wikipedia.org/wiki/Pigovian_tax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755576" y="1052736"/>
            <a:ext cx="7772400" cy="1470025"/>
          </a:xfrm>
        </p:spPr>
        <p:txBody>
          <a:bodyPr/>
          <a:lstStyle/>
          <a:p>
            <a:r>
              <a:rPr lang="es-ES" sz="4000" dirty="0" smtClean="0"/>
              <a:t>THE TRAGEDY OF COMMONS</a:t>
            </a:r>
            <a:endParaRPr lang="es-ES" sz="4000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395536" y="3886200"/>
            <a:ext cx="7992888" cy="1752600"/>
          </a:xfrm>
        </p:spPr>
        <p:txBody>
          <a:bodyPr>
            <a:normAutofit/>
          </a:bodyPr>
          <a:lstStyle/>
          <a:p>
            <a:r>
              <a:rPr lang="es-ES" dirty="0" smtClean="0">
                <a:hlinkClick r:id="rId2"/>
              </a:rPr>
              <a:t>https://www.youtube.com/watch?v=s4-YQpguRpE</a:t>
            </a:r>
            <a:endParaRPr lang="es-ES" dirty="0" smtClean="0"/>
          </a:p>
          <a:p>
            <a:r>
              <a:rPr lang="es-ES" dirty="0" smtClean="0">
                <a:hlinkClick r:id="rId3"/>
              </a:rPr>
              <a:t>https</a:t>
            </a:r>
            <a:r>
              <a:rPr lang="es-ES" dirty="0">
                <a:hlinkClick r:id="rId3"/>
              </a:rPr>
              <a:t>://</a:t>
            </a:r>
            <a:r>
              <a:rPr lang="es-ES" dirty="0" smtClean="0">
                <a:hlinkClick r:id="rId3"/>
              </a:rPr>
              <a:t>www.youtube.com/watch?v=EZFkUeleHPY</a:t>
            </a:r>
            <a:endParaRPr lang="es-ES" dirty="0" smtClean="0"/>
          </a:p>
          <a:p>
            <a:r>
              <a:rPr lang="es-ES" dirty="0">
                <a:hlinkClick r:id="rId4"/>
              </a:rPr>
              <a:t>http://</a:t>
            </a:r>
            <a:r>
              <a:rPr lang="es-ES" dirty="0" smtClean="0">
                <a:hlinkClick r:id="rId4"/>
              </a:rPr>
              <a:t>www.investopedia.com/terms/t/tragedy-of-the-commons.asp</a:t>
            </a:r>
            <a:endParaRPr lang="es-ES" dirty="0" smtClean="0"/>
          </a:p>
          <a:p>
            <a:endParaRPr lang="es-ES" dirty="0" smtClean="0"/>
          </a:p>
        </p:txBody>
      </p:sp>
    </p:spTree>
    <p:extLst>
      <p:ext uri="{BB962C8B-B14F-4D97-AF65-F5344CB8AC3E}">
        <p14:creationId xmlns:p14="http://schemas.microsoft.com/office/powerpoint/2010/main" val="21570891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en-US" sz="2000" dirty="0"/>
          </a:p>
          <a:p>
            <a:r>
              <a:rPr lang="en-US" sz="2000" dirty="0"/>
              <a:t>Common resources. Overexploitation. Examples: oceans and atmosphere.</a:t>
            </a:r>
          </a:p>
          <a:p>
            <a:r>
              <a:rPr lang="en-US" sz="2000" dirty="0"/>
              <a:t>Personal interest. </a:t>
            </a:r>
            <a:r>
              <a:rPr lang="en-US" sz="2000" dirty="0" smtClean="0"/>
              <a:t>We act </a:t>
            </a:r>
            <a:r>
              <a:rPr lang="en-US" sz="2000" dirty="0"/>
              <a:t>independently but rationally.</a:t>
            </a:r>
          </a:p>
          <a:p>
            <a:r>
              <a:rPr lang="en-US" sz="2000" dirty="0"/>
              <a:t>Contradiction between private and common interests.</a:t>
            </a:r>
          </a:p>
          <a:p>
            <a:r>
              <a:rPr lang="en-US" sz="2000" dirty="0"/>
              <a:t>Short-term selfish interest vs. long-term collective interest: incompatible?</a:t>
            </a:r>
          </a:p>
          <a:p>
            <a:r>
              <a:rPr lang="en-US" sz="2000" dirty="0"/>
              <a:t>A common (limited) resource is destroyed, although </a:t>
            </a:r>
            <a:r>
              <a:rPr lang="en-US" sz="2000" dirty="0" smtClean="0"/>
              <a:t>nobody is interested in such </a:t>
            </a:r>
            <a:r>
              <a:rPr lang="en-US" sz="2000" dirty="0"/>
              <a:t>destruction.</a:t>
            </a:r>
          </a:p>
          <a:p>
            <a:r>
              <a:rPr lang="en-US" sz="2000" dirty="0"/>
              <a:t>Relationship between freedom and responsibility.</a:t>
            </a:r>
          </a:p>
          <a:p>
            <a:r>
              <a:rPr lang="en-US" sz="2000" dirty="0"/>
              <a:t>Debate on economics, psychology, game theory, politics, sociology ....</a:t>
            </a:r>
            <a:endParaRPr lang="es-ES" sz="2000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z="4000" dirty="0"/>
              <a:t>THE TRAGEDY OF COMMONS</a:t>
            </a:r>
            <a:endParaRPr lang="es-ES" sz="4000" dirty="0"/>
          </a:p>
        </p:txBody>
      </p:sp>
    </p:spTree>
    <p:extLst>
      <p:ext uri="{BB962C8B-B14F-4D97-AF65-F5344CB8AC3E}">
        <p14:creationId xmlns:p14="http://schemas.microsoft.com/office/powerpoint/2010/main" val="10578622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endParaRPr lang="en-US" dirty="0"/>
          </a:p>
          <a:p>
            <a:r>
              <a:rPr lang="en-US" dirty="0"/>
              <a:t>Social Trap.</a:t>
            </a:r>
          </a:p>
          <a:p>
            <a:r>
              <a:rPr lang="en-US" dirty="0"/>
              <a:t>Rich countries </a:t>
            </a:r>
            <a:r>
              <a:rPr lang="en-US" dirty="0" err="1" smtClean="0"/>
              <a:t>overconsuming</a:t>
            </a:r>
            <a:r>
              <a:rPr lang="en-US" dirty="0" smtClean="0"/>
              <a:t> </a:t>
            </a:r>
            <a:r>
              <a:rPr lang="en-US" dirty="0"/>
              <a:t>and poor countries aspiring to do so.</a:t>
            </a:r>
          </a:p>
          <a:p>
            <a:r>
              <a:rPr lang="en-US" dirty="0"/>
              <a:t>Dilemma!</a:t>
            </a:r>
          </a:p>
          <a:p>
            <a:r>
              <a:rPr lang="en-US" dirty="0"/>
              <a:t>Population growth </a:t>
            </a:r>
            <a:r>
              <a:rPr lang="en-US" dirty="0" smtClean="0"/>
              <a:t>‘feed’ this </a:t>
            </a:r>
            <a:r>
              <a:rPr lang="en-US" dirty="0"/>
              <a:t>social trap.</a:t>
            </a:r>
          </a:p>
          <a:p>
            <a:r>
              <a:rPr lang="en-US" dirty="0"/>
              <a:t>Common resources are only justifiable at low population density.</a:t>
            </a:r>
          </a:p>
          <a:p>
            <a:r>
              <a:rPr lang="en-US" dirty="0"/>
              <a:t>As population increases, restrictions must be introduced.</a:t>
            </a:r>
          </a:p>
          <a:p>
            <a:r>
              <a:rPr lang="en-US" dirty="0"/>
              <a:t>These restrictions always affect someone.</a:t>
            </a:r>
            <a:endParaRPr lang="es-ES" dirty="0" smtClean="0"/>
          </a:p>
          <a:p>
            <a:endParaRPr lang="es-ES" dirty="0"/>
          </a:p>
        </p:txBody>
      </p:sp>
      <p:sp>
        <p:nvSpPr>
          <p:cNvPr id="4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z="4000" dirty="0"/>
              <a:t>THE TRAGEDY OF COMMONS</a:t>
            </a:r>
            <a:endParaRPr lang="es-ES" sz="4000" dirty="0"/>
          </a:p>
        </p:txBody>
      </p:sp>
    </p:spTree>
    <p:extLst>
      <p:ext uri="{BB962C8B-B14F-4D97-AF65-F5344CB8AC3E}">
        <p14:creationId xmlns:p14="http://schemas.microsoft.com/office/powerpoint/2010/main" val="30037252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s-ES" b="1" u="sng" dirty="0" smtClean="0"/>
              <a:t>POSSIBLE SOLUTIONS</a:t>
            </a:r>
            <a:r>
              <a:rPr lang="es-ES" dirty="0" smtClean="0"/>
              <a:t>:</a:t>
            </a:r>
          </a:p>
          <a:p>
            <a:pPr marL="0" indent="0">
              <a:buNone/>
            </a:pPr>
            <a:endParaRPr lang="es-ES" dirty="0" smtClean="0"/>
          </a:p>
          <a:p>
            <a:r>
              <a:rPr lang="en-US" dirty="0"/>
              <a:t>The transformation of these common goods into </a:t>
            </a:r>
            <a:r>
              <a:rPr lang="en-US" b="1" dirty="0"/>
              <a:t>private</a:t>
            </a:r>
            <a:r>
              <a:rPr lang="en-US" dirty="0"/>
              <a:t> ones could be considered as an option although they usually give rise to a worse result.</a:t>
            </a:r>
          </a:p>
          <a:p>
            <a:r>
              <a:rPr lang="en-US" b="1" dirty="0"/>
              <a:t>Population control </a:t>
            </a:r>
            <a:r>
              <a:rPr lang="en-US" dirty="0"/>
              <a:t>(right to procreate) has only been used in PR China and possibly without common agreement.</a:t>
            </a:r>
          </a:p>
          <a:p>
            <a:r>
              <a:rPr lang="en-US" dirty="0"/>
              <a:t>Other alternatives would be the </a:t>
            </a:r>
            <a:r>
              <a:rPr lang="en-US" b="1" dirty="0"/>
              <a:t>payment</a:t>
            </a:r>
            <a:r>
              <a:rPr lang="en-US" dirty="0"/>
              <a:t> for the negative consequences of the use: </a:t>
            </a:r>
            <a:r>
              <a:rPr lang="en-US" b="1" dirty="0" err="1"/>
              <a:t>pigouvian</a:t>
            </a:r>
            <a:r>
              <a:rPr lang="en-US" b="1" dirty="0"/>
              <a:t> taxes </a:t>
            </a:r>
            <a:r>
              <a:rPr lang="en-US" dirty="0"/>
              <a:t>(Polluter </a:t>
            </a:r>
            <a:r>
              <a:rPr lang="en-US" dirty="0" smtClean="0"/>
              <a:t>pays </a:t>
            </a:r>
            <a:r>
              <a:rPr lang="en-US" dirty="0"/>
              <a:t>principle </a:t>
            </a:r>
            <a:r>
              <a:rPr lang="en-US" dirty="0">
                <a:hlinkClick r:id="rId2"/>
              </a:rPr>
              <a:t>https://</a:t>
            </a:r>
            <a:r>
              <a:rPr lang="en-US" dirty="0" smtClean="0">
                <a:hlinkClick r:id="rId2"/>
              </a:rPr>
              <a:t>en.wikipedia.org/wiki/Pigovian_tax</a:t>
            </a:r>
            <a:r>
              <a:rPr lang="en-US" dirty="0" smtClean="0"/>
              <a:t>) </a:t>
            </a:r>
            <a:r>
              <a:rPr lang="en-US" dirty="0" err="1"/>
              <a:t>ecotaxes</a:t>
            </a:r>
            <a:r>
              <a:rPr lang="en-US" dirty="0"/>
              <a:t>, green tax, carbon tax.</a:t>
            </a:r>
          </a:p>
          <a:p>
            <a:r>
              <a:rPr lang="en-US" dirty="0" smtClean="0"/>
              <a:t>You </a:t>
            </a:r>
            <a:r>
              <a:rPr lang="en-US" dirty="0"/>
              <a:t>can also rely on </a:t>
            </a:r>
            <a:r>
              <a:rPr lang="en-US" b="1" dirty="0"/>
              <a:t>self-control</a:t>
            </a:r>
            <a:r>
              <a:rPr lang="en-US" dirty="0"/>
              <a:t> with appropriate regulations.</a:t>
            </a:r>
          </a:p>
          <a:p>
            <a:r>
              <a:rPr lang="en-US" dirty="0"/>
              <a:t>Establishing a </a:t>
            </a:r>
            <a:r>
              <a:rPr lang="en-US" b="1" dirty="0"/>
              <a:t>strategy or order of consumption </a:t>
            </a:r>
            <a:r>
              <a:rPr lang="en-US" dirty="0"/>
              <a:t>(the first arriving has more right than the last) does not seem reasonable.</a:t>
            </a:r>
          </a:p>
          <a:p>
            <a:r>
              <a:rPr lang="en-US" dirty="0"/>
              <a:t>Designating a </a:t>
            </a:r>
            <a:r>
              <a:rPr lang="en-US" b="1" dirty="0"/>
              <a:t>regulator</a:t>
            </a:r>
            <a:r>
              <a:rPr lang="en-US" dirty="0"/>
              <a:t> could also be an option (elected or autocratic?).</a:t>
            </a:r>
          </a:p>
          <a:p>
            <a:r>
              <a:rPr lang="en-US" dirty="0"/>
              <a:t>Creation of a </a:t>
            </a:r>
            <a:r>
              <a:rPr lang="en-US" b="1" dirty="0"/>
              <a:t>Global State </a:t>
            </a:r>
            <a:r>
              <a:rPr lang="en-US" dirty="0"/>
              <a:t>(highly unlikely in today's society).</a:t>
            </a:r>
            <a:endParaRPr lang="es-ES" dirty="0" smtClean="0"/>
          </a:p>
          <a:p>
            <a:endParaRPr lang="es-ES" dirty="0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z="4000" dirty="0"/>
              <a:t>THE TRAGEDY OF COMMONS</a:t>
            </a:r>
            <a:endParaRPr lang="es-ES" sz="4000" dirty="0"/>
          </a:p>
        </p:txBody>
      </p:sp>
    </p:spTree>
    <p:extLst>
      <p:ext uri="{BB962C8B-B14F-4D97-AF65-F5344CB8AC3E}">
        <p14:creationId xmlns:p14="http://schemas.microsoft.com/office/powerpoint/2010/main" val="32406253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change of mentality is necessary.</a:t>
            </a:r>
          </a:p>
          <a:p>
            <a:r>
              <a:rPr lang="en-US" dirty="0"/>
              <a:t>Common goods also generate common benefits.</a:t>
            </a:r>
          </a:p>
          <a:p>
            <a:r>
              <a:rPr lang="en-US" dirty="0"/>
              <a:t>We should not self-justify actions that we know are wrong.</a:t>
            </a:r>
            <a:endParaRPr lang="es-ES" dirty="0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z="4000" dirty="0"/>
              <a:t>THE TRAGEDY OF COMMONS</a:t>
            </a:r>
            <a:endParaRPr lang="es-ES" sz="4000" dirty="0"/>
          </a:p>
        </p:txBody>
      </p:sp>
    </p:spTree>
    <p:extLst>
      <p:ext uri="{BB962C8B-B14F-4D97-AF65-F5344CB8AC3E}">
        <p14:creationId xmlns:p14="http://schemas.microsoft.com/office/powerpoint/2010/main" val="7066457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artoné">
  <a:themeElements>
    <a:clrScheme name="Cartoné">
      <a:dk1>
        <a:sysClr val="windowText" lastClr="000000"/>
      </a:dk1>
      <a:lt1>
        <a:sysClr val="window" lastClr="FFFFFF"/>
      </a:lt1>
      <a:dk2>
        <a:srgbClr val="895D1D"/>
      </a:dk2>
      <a:lt2>
        <a:srgbClr val="ECE9C6"/>
      </a:lt2>
      <a:accent1>
        <a:srgbClr val="873624"/>
      </a:accent1>
      <a:accent2>
        <a:srgbClr val="D6862D"/>
      </a:accent2>
      <a:accent3>
        <a:srgbClr val="D0BE40"/>
      </a:accent3>
      <a:accent4>
        <a:srgbClr val="877F6C"/>
      </a:accent4>
      <a:accent5>
        <a:srgbClr val="972109"/>
      </a:accent5>
      <a:accent6>
        <a:srgbClr val="AEB795"/>
      </a:accent6>
      <a:hlink>
        <a:srgbClr val="CC9900"/>
      </a:hlink>
      <a:folHlink>
        <a:srgbClr val="B2B2B2"/>
      </a:folHlink>
    </a:clrScheme>
    <a:fontScheme name="Cartoné">
      <a:maj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궁서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Cartoné">
      <a:fillStyleLst>
        <a:solidFill>
          <a:schemeClr val="phClr"/>
        </a:solidFill>
        <a:solidFill>
          <a:schemeClr val="phClr">
            <a:tint val="68000"/>
            <a:shade val="94000"/>
            <a:satMod val="300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80000"/>
                <a:lumMod val="98000"/>
              </a:schemeClr>
            </a:gs>
            <a:gs pos="100000">
              <a:schemeClr val="phClr">
                <a:satMod val="130000"/>
              </a:schemeClr>
            </a:gs>
          </a:gsLst>
          <a:lin ang="5160000" scaled="0"/>
        </a:gradFill>
      </a:fillStyleLst>
      <a:lnStyleLst>
        <a:ln w="12700" cap="flat" cmpd="sng" algn="ctr">
          <a:solidFill>
            <a:schemeClr val="phClr">
              <a:shade val="90000"/>
              <a:lumMod val="90000"/>
            </a:schemeClr>
          </a:solidFill>
          <a:prstDash val="solid"/>
        </a:ln>
        <a:ln w="19050" cap="flat" cmpd="sng" algn="ctr">
          <a:solidFill>
            <a:schemeClr val="phClr">
              <a:shade val="75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12700" dir="5400000" rotWithShape="0">
              <a:srgbClr val="000000">
                <a:alpha val="1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6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400000"/>
            </a:lightRig>
          </a:scene3d>
          <a:sp3d>
            <a:bevelT w="25400" h="25400"/>
          </a:sp3d>
        </a:effectStyle>
      </a:effectStyleLst>
      <a:bgFillStyleLst>
        <a:solidFill>
          <a:schemeClr val="phClr">
            <a:tint val="96000"/>
            <a:lumMod val="11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3000"/>
                <a:shade val="20000"/>
              </a:schemeClr>
              <a:schemeClr val="phClr">
                <a:tint val="90000"/>
                <a:shade val="85000"/>
                <a:satMod val="115000"/>
              </a:schemeClr>
            </a:duotone>
          </a:blip>
          <a:tile tx="0" ty="0" sx="60000" sy="6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shade val="50000"/>
                <a:satMod val="340000"/>
                <a:lumMod val="40000"/>
              </a:schemeClr>
              <a:schemeClr val="phClr">
                <a:tint val="92000"/>
                <a:shade val="94000"/>
                <a:hueMod val="110000"/>
                <a:satMod val="236000"/>
                <a:lumMod val="12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Hardcover</Template>
  <TotalTime>133</TotalTime>
  <Words>316</Words>
  <Application>Microsoft Office PowerPoint</Application>
  <PresentationFormat>Presentación en pantalla (4:3)</PresentationFormat>
  <Paragraphs>36</Paragraphs>
  <Slides>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6" baseType="lpstr">
      <vt:lpstr>Cartoné</vt:lpstr>
      <vt:lpstr>THE TRAGEDY OF COMMONS</vt:lpstr>
      <vt:lpstr>THE TRAGEDY OF COMMONS</vt:lpstr>
      <vt:lpstr>THE TRAGEDY OF COMMONS</vt:lpstr>
      <vt:lpstr>THE TRAGEDY OF COMMONS</vt:lpstr>
      <vt:lpstr>THE TRAGEDY OF COMMONS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HIDALGO, PJ</dc:creator>
  <cp:lastModifiedBy>HIDALGO, PJ</cp:lastModifiedBy>
  <cp:revision>19</cp:revision>
  <cp:lastPrinted>2016-11-22T12:19:16Z</cp:lastPrinted>
  <dcterms:created xsi:type="dcterms:W3CDTF">2016-11-12T12:23:01Z</dcterms:created>
  <dcterms:modified xsi:type="dcterms:W3CDTF">2016-11-22T13:10:04Z</dcterms:modified>
</cp:coreProperties>
</file>